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 PLUS 1p"/>
      <p:regular r:id="rId29"/>
      <p:bold r:id="rId30"/>
    </p:embeddedFont>
    <p:embeddedFont>
      <p:font typeface="M PLUS 1p ExtraBold"/>
      <p:bold r:id="rId31"/>
    </p:embeddedFont>
    <p:embeddedFont>
      <p:font typeface="Quattrocento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PLUS1p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PLUS1pExtraBold-bold.fntdata"/><Relationship Id="rId30" Type="http://schemas.openxmlformats.org/officeDocument/2006/relationships/font" Target="fonts/MPLUS1p-bold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regular.fntdata"/><Relationship Id="rId13" Type="http://schemas.openxmlformats.org/officeDocument/2006/relationships/slide" Target="slides/slide8.xml"/><Relationship Id="rId35" Type="http://schemas.openxmlformats.org/officeDocument/2006/relationships/font" Target="fonts/QuattrocentoSans-boldItalic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814e826c4_0_5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814e826c4_0_5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3a05cf1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3a05cf1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46cdd6c0e_0_113:notes"/>
          <p:cNvSpPr/>
          <p:nvPr>
            <p:ph idx="2" type="sldImg"/>
          </p:nvPr>
        </p:nvSpPr>
        <p:spPr>
          <a:xfrm>
            <a:off x="84048" y="687089"/>
            <a:ext cx="6690000" cy="342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46cdd6c0e_0_11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a46cdd6c0e_0_113:notes"/>
          <p:cNvSpPr txBox="1"/>
          <p:nvPr>
            <p:ph idx="12" type="sldNum"/>
          </p:nvPr>
        </p:nvSpPr>
        <p:spPr>
          <a:xfrm>
            <a:off x="3884622" y="8685225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3a05cf1f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3a05cf1f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非構造化データの取扱いをどうしたのかの経験談を話そう。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非構造化データの格納と分析について簡単にできたことで喜ばれた。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976833e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976833e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976833e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a976833e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976833ea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976833ea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976833ea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976833e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7a95141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7a95141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3a05cf1f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3a05cf1f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3a05cf1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3a05cf1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400"/>
              <a:t>※アニメーションモリモリです</a:t>
            </a:r>
            <a:endParaRPr sz="3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46cdd6c0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46cdd6c0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036b854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036b854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6e4f0d0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6e4f0d0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976833ea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976833ea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036b854d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a036b854d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46cdd6c0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46cdd6c0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411330cb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411330cb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5d8712dbf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5d8712dbf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036b854d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036b854d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3a05cf1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3a05cf1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46cdd6c0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46cdd6c0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求められている要件定義がSnowflakeなら実現することができる。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弊社でも相談をよく受けている。PoCを実施しました。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036b854d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036b854d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（写真背景）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48650"/>
            <a:ext cx="9144000" cy="1748100"/>
          </a:xfrm>
          <a:prstGeom prst="rect">
            <a:avLst/>
          </a:prstGeom>
          <a:gradFill>
            <a:gsLst>
              <a:gs pos="0">
                <a:srgbClr val="1CA1E2">
                  <a:alpha val="69803"/>
                </a:srgbClr>
              </a:gs>
              <a:gs pos="100000">
                <a:srgbClr val="1CA1E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65550" y="1238500"/>
            <a:ext cx="81339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 PLUS 1p ExtraBold"/>
              <a:buNone/>
              <a:defRPr b="0" sz="2800">
                <a:solidFill>
                  <a:schemeClr val="lt1"/>
                </a:solidFill>
                <a:latin typeface="M PLUS 1p ExtraBold"/>
                <a:ea typeface="M PLUS 1p ExtraBold"/>
                <a:cs typeface="M PLUS 1p ExtraBold"/>
                <a:sym typeface="M PLUS 1p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65550" y="1835800"/>
            <a:ext cx="685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917575" y="2301375"/>
            <a:ext cx="5085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b="1"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中表紙－パターン１">
  <p:cSld name="中表紙－パターン１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2322258" y="0"/>
            <a:ext cx="6821742" cy="4158597"/>
          </a:xfrm>
          <a:custGeom>
            <a:rect b="b" l="l" r="r" t="t"/>
            <a:pathLst>
              <a:path extrusionOk="0" h="4148226" w="6821742">
                <a:moveTo>
                  <a:pt x="697938" y="0"/>
                </a:moveTo>
                <a:lnTo>
                  <a:pt x="6821742" y="0"/>
                </a:lnTo>
                <a:lnTo>
                  <a:pt x="6821742" y="4148226"/>
                </a:lnTo>
                <a:lnTo>
                  <a:pt x="0" y="4148226"/>
                </a:lnTo>
                <a:close/>
              </a:path>
            </a:pathLst>
          </a:custGeom>
          <a:solidFill>
            <a:schemeClr val="lt1">
              <a:alpha val="905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" name="Google Shape;59;p12"/>
          <p:cNvSpPr txBox="1"/>
          <p:nvPr>
            <p:ph type="ctrTitle"/>
          </p:nvPr>
        </p:nvSpPr>
        <p:spPr>
          <a:xfrm>
            <a:off x="2987824" y="1432140"/>
            <a:ext cx="58968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BB"/>
              </a:buClr>
              <a:buSzPts val="2800"/>
              <a:buFont typeface="Quattrocento Sans"/>
              <a:buNone/>
              <a:defRPr b="1" sz="2800">
                <a:solidFill>
                  <a:srgbClr val="007BB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0" name="Google Shape;60;p12"/>
          <p:cNvCxnSpPr/>
          <p:nvPr/>
        </p:nvCxnSpPr>
        <p:spPr>
          <a:xfrm>
            <a:off x="2987824" y="2350242"/>
            <a:ext cx="6156300" cy="0"/>
          </a:xfrm>
          <a:prstGeom prst="straightConnector1">
            <a:avLst/>
          </a:prstGeom>
          <a:noFill/>
          <a:ln cap="flat" cmpd="sng" w="22225">
            <a:solidFill>
              <a:srgbClr val="007B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2"/>
          <p:cNvSpPr txBox="1"/>
          <p:nvPr>
            <p:ph idx="11" type="ftr"/>
          </p:nvPr>
        </p:nvSpPr>
        <p:spPr>
          <a:xfrm>
            <a:off x="4610" y="4818186"/>
            <a:ext cx="139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987824" y="2492350"/>
            <a:ext cx="58968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212625" y="548525"/>
            <a:ext cx="8808600" cy="4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2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2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2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2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2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2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2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200"/>
              </a:spcBef>
              <a:spcAft>
                <a:spcPts val="2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95308" y="485530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0" y="-7350"/>
            <a:ext cx="9152100" cy="74100"/>
          </a:xfrm>
          <a:prstGeom prst="rect">
            <a:avLst/>
          </a:prstGeom>
          <a:gradFill>
            <a:gsLst>
              <a:gs pos="0">
                <a:srgbClr val="000D28"/>
              </a:gs>
              <a:gs pos="32000">
                <a:srgbClr val="001C4E"/>
              </a:gs>
              <a:gs pos="100000">
                <a:srgbClr val="012D7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0" y="4898200"/>
            <a:ext cx="10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>
                <a:latin typeface="M PLUS 1p"/>
                <a:ea typeface="M PLUS 1p"/>
                <a:cs typeface="M PLUS 1p"/>
                <a:sym typeface="M PLUS 1p"/>
              </a:rPr>
              <a:t>© K.K. Ashisuto</a:t>
            </a:r>
            <a:endParaRPr sz="8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コンテンツ（平文）">
  <p:cSld name="コンテンツ（平文）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2121"/>
            <a:ext cx="9144000" cy="63600"/>
          </a:xfrm>
          <a:prstGeom prst="rect">
            <a:avLst/>
          </a:prstGeom>
          <a:gradFill>
            <a:gsLst>
              <a:gs pos="0">
                <a:srgbClr val="000D28"/>
              </a:gs>
              <a:gs pos="32000">
                <a:srgbClr val="001C4E"/>
              </a:gs>
              <a:gs pos="83000">
                <a:srgbClr val="012D76"/>
              </a:gs>
              <a:gs pos="100000">
                <a:srgbClr val="00071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215516" y="205978"/>
            <a:ext cx="8712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0" y="4818186"/>
            <a:ext cx="244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594576" y="4818186"/>
            <a:ext cx="54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 b="1" sz="1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1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1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1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1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1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1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1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1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15516" y="915566"/>
            <a:ext cx="87129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360"/>
              </a:spcBef>
              <a:spcAft>
                <a:spcPts val="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">
  <p:cSld name="CUSTOM_2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12625" y="548525"/>
            <a:ext cx="8808600" cy="4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 PLUS 1p"/>
              <a:buChar char="●"/>
              <a:defRPr sz="16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17500" lvl="1" marL="9144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 PLUS 1p"/>
              <a:buChar char="○"/>
              <a:defRPr sz="14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04800" lvl="2" marL="13716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04800" lvl="3" marL="18288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04800" lvl="4" marL="22860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304800" lvl="5" marL="27432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304800" lvl="6" marL="32004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304800" lvl="7" marL="36576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304800" lvl="8" marL="41148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78" name="Google Shape;78;p15"/>
          <p:cNvSpPr/>
          <p:nvPr/>
        </p:nvSpPr>
        <p:spPr>
          <a:xfrm flipH="1" rot="10800000">
            <a:off x="0" y="0"/>
            <a:ext cx="879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8595308" y="48553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800">
                <a:solidFill>
                  <a:srgbClr val="595959"/>
                </a:solidFill>
              </a:rPr>
              <a:t>‹#›</a:t>
            </a:fld>
            <a:endParaRPr sz="800">
              <a:solidFill>
                <a:srgbClr val="595959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0" y="4898200"/>
            <a:ext cx="10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>
                <a:latin typeface="M PLUS 1p"/>
                <a:ea typeface="M PLUS 1p"/>
                <a:cs typeface="M PLUS 1p"/>
                <a:sym typeface="M PLUS 1p"/>
              </a:rPr>
              <a:t>© K.K. Ashisuto</a:t>
            </a:r>
            <a:endParaRPr sz="8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 1">
  <p:cSld name="CUSTOM_2_1_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12625" y="548525"/>
            <a:ext cx="8808600" cy="4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 PLUS 1p"/>
              <a:buChar char="●"/>
              <a:defRPr sz="16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17500" lvl="1" marL="9144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 PLUS 1p"/>
              <a:buChar char="○"/>
              <a:defRPr sz="14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04800" lvl="2" marL="13716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04800" lvl="3" marL="18288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04800" lvl="4" marL="22860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304800" lvl="5" marL="27432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304800" lvl="6" marL="32004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304800" lvl="7" marL="36576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304800" lvl="8" marL="41148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 flipH="1" rot="10800000">
            <a:off x="0" y="0"/>
            <a:ext cx="879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8595308" y="48553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800">
                <a:solidFill>
                  <a:srgbClr val="595959"/>
                </a:solidFill>
              </a:rPr>
              <a:t>‹#›</a:t>
            </a:fld>
            <a:endParaRPr sz="800">
              <a:solidFill>
                <a:srgbClr val="595959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0" y="4898200"/>
            <a:ext cx="10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>
                <a:latin typeface="M PLUS 1p"/>
                <a:ea typeface="M PLUS 1p"/>
                <a:cs typeface="M PLUS 1p"/>
                <a:sym typeface="M PLUS 1p"/>
              </a:rPr>
              <a:t>© K.K. Ashisuto</a:t>
            </a:r>
            <a:endParaRPr sz="8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>
  <p:cSld name="CUSTOM_2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89" name="Google Shape;89;p17"/>
          <p:cNvSpPr/>
          <p:nvPr/>
        </p:nvSpPr>
        <p:spPr>
          <a:xfrm flipH="1" rot="10800000">
            <a:off x="0" y="0"/>
            <a:ext cx="879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8595308" y="48553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800">
                <a:solidFill>
                  <a:srgbClr val="595959"/>
                </a:solidFill>
              </a:rPr>
              <a:t>‹#›</a:t>
            </a:fld>
            <a:endParaRPr sz="800">
              <a:solidFill>
                <a:srgbClr val="595959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0" y="4898200"/>
            <a:ext cx="10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>
                <a:latin typeface="M PLUS 1p"/>
                <a:ea typeface="M PLUS 1p"/>
                <a:cs typeface="M PLUS 1p"/>
                <a:sym typeface="M PLUS 1p"/>
              </a:rPr>
              <a:t>© K.K. Ashisuto</a:t>
            </a:r>
            <a:endParaRPr sz="8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">
  <p:cSld name="CUSTOM_2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sz="240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212625" y="548525"/>
            <a:ext cx="8808600" cy="4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 PLUS 1p"/>
              <a:buChar char="●"/>
              <a:defRPr sz="16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17500" lvl="1" marL="9144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 PLUS 1p"/>
              <a:buChar char="○"/>
              <a:defRPr sz="14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04800" lvl="2" marL="13716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04800" lvl="3" marL="18288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04800" lvl="4" marL="22860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304800" lvl="5" marL="27432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304800" lvl="6" marL="32004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304800" lvl="7" marL="36576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304800" lvl="8" marL="4114800" rtl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flipH="1" rot="10800000">
            <a:off x="0" y="0"/>
            <a:ext cx="879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8595308" y="48553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800">
                <a:solidFill>
                  <a:srgbClr val="595959"/>
                </a:solidFill>
              </a:rPr>
              <a:t>‹#›</a:t>
            </a:fld>
            <a:endParaRPr sz="800">
              <a:solidFill>
                <a:srgbClr val="595959"/>
              </a:solidFill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0" y="4898200"/>
            <a:ext cx="10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>
                <a:latin typeface="M PLUS 1p"/>
                <a:ea typeface="M PLUS 1p"/>
                <a:cs typeface="M PLUS 1p"/>
                <a:sym typeface="M PLUS 1p"/>
              </a:rPr>
              <a:t>© K.K. Ashisuto</a:t>
            </a:r>
            <a:endParaRPr sz="8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>
  <p:cSld name="CUSTOM_2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 PLUS 1p"/>
              <a:buNone/>
              <a:defRPr b="1" sz="240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 rot="10800000">
            <a:off x="0" y="0"/>
            <a:ext cx="879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8595308" y="48553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800">
                <a:solidFill>
                  <a:srgbClr val="595959"/>
                </a:solidFill>
              </a:rPr>
              <a:t>‹#›</a:t>
            </a:fld>
            <a:endParaRPr sz="800">
              <a:solidFill>
                <a:srgbClr val="595959"/>
              </a:solidFill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0" y="4898200"/>
            <a:ext cx="10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>
                <a:latin typeface="M PLUS 1p"/>
                <a:ea typeface="M PLUS 1p"/>
                <a:cs typeface="M PLUS 1p"/>
                <a:sym typeface="M PLUS 1p"/>
              </a:rPr>
              <a:t>© K.K. Ashisuto</a:t>
            </a:r>
            <a:endParaRPr sz="8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タイトル（写真背景） 1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5252700" cy="5143500"/>
          </a:xfrm>
          <a:prstGeom prst="rect">
            <a:avLst/>
          </a:prstGeom>
          <a:gradFill>
            <a:gsLst>
              <a:gs pos="0">
                <a:srgbClr val="1CA1E2">
                  <a:alpha val="69803"/>
                </a:srgbClr>
              </a:gs>
              <a:gs pos="100000">
                <a:srgbClr val="1CA1E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254700" y="470775"/>
            <a:ext cx="4743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（写真背景）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948650"/>
            <a:ext cx="9144000" cy="1748100"/>
          </a:xfrm>
          <a:prstGeom prst="rect">
            <a:avLst/>
          </a:prstGeom>
          <a:gradFill>
            <a:gsLst>
              <a:gs pos="0">
                <a:srgbClr val="1CA1E2">
                  <a:alpha val="69803"/>
                </a:srgbClr>
              </a:gs>
              <a:gs pos="100000">
                <a:srgbClr val="1CA1E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465550" y="1238500"/>
            <a:ext cx="81339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 PLUS 1p ExtraBold"/>
              <a:buNone/>
              <a:defRPr b="0" sz="2800">
                <a:solidFill>
                  <a:schemeClr val="lt1"/>
                </a:solidFill>
                <a:latin typeface="M PLUS 1p ExtraBold"/>
                <a:ea typeface="M PLUS 1p ExtraBold"/>
                <a:cs typeface="M PLUS 1p ExtraBold"/>
                <a:sym typeface="M PLUS 1p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 PLUS 1p ExtraBold"/>
              <a:buNone/>
              <a:defRPr b="0">
                <a:latin typeface="M PLUS 1p ExtraBold"/>
                <a:ea typeface="M PLUS 1p ExtraBold"/>
                <a:cs typeface="M PLUS 1p ExtraBold"/>
                <a:sym typeface="M PLUS 1p ExtraBold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465550" y="1835800"/>
            <a:ext cx="52002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2" type="subTitle"/>
          </p:nvPr>
        </p:nvSpPr>
        <p:spPr>
          <a:xfrm>
            <a:off x="3917575" y="2301375"/>
            <a:ext cx="50859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algn="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2pPr>
            <a:lvl3pPr lvl="2" algn="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3pPr>
            <a:lvl4pPr lvl="3" algn="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4pPr>
            <a:lvl5pPr lvl="4" algn="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5pPr>
            <a:lvl6pPr lvl="5" algn="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6pPr>
            <a:lvl7pPr lvl="6" algn="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7pPr>
            <a:lvl8pPr lvl="7" algn="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8pPr>
            <a:lvl9pPr lvl="8" algn="r"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タイトル（写真背景）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0"/>
            <a:ext cx="5252700" cy="5143500"/>
          </a:xfrm>
          <a:prstGeom prst="rect">
            <a:avLst/>
          </a:prstGeom>
          <a:gradFill>
            <a:gsLst>
              <a:gs pos="0">
                <a:srgbClr val="1CA1E2">
                  <a:alpha val="69803"/>
                </a:srgbClr>
              </a:gs>
              <a:gs pos="100000">
                <a:srgbClr val="1CA1E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254700" y="470775"/>
            <a:ext cx="4743300" cy="9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（グレー横）">
  <p:cSld name="CUSTOM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212625" y="548525"/>
            <a:ext cx="8808600" cy="4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 PLUS 1p"/>
              <a:buChar char="●"/>
              <a:defRPr sz="16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04800" lvl="1" marL="9144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04800" lvl="2" marL="13716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04800" lvl="3" marL="18288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04800" lvl="4" marL="22860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304800" lvl="5" marL="27432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304800" lvl="6" marL="32004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304800" lvl="7" marL="36576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304800" lvl="8" marL="41148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95308" y="485530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44" name="Google Shape;44;p9"/>
          <p:cNvSpPr/>
          <p:nvPr/>
        </p:nvSpPr>
        <p:spPr>
          <a:xfrm flipH="1" rot="10800000">
            <a:off x="0" y="0"/>
            <a:ext cx="879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1CA1E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0" y="4898200"/>
            <a:ext cx="10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>
                <a:latin typeface="M PLUS 1p"/>
                <a:ea typeface="M PLUS 1p"/>
                <a:cs typeface="M PLUS 1p"/>
                <a:sym typeface="M PLUS 1p"/>
              </a:rPr>
              <a:t>© K.K. Ashisuto</a:t>
            </a:r>
            <a:endParaRPr sz="8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－パターン１">
  <p:cSld name="表紙－パターン１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2524974" y="1779662"/>
            <a:ext cx="6655500" cy="1042800"/>
          </a:xfrm>
          <a:prstGeom prst="rect">
            <a:avLst/>
          </a:prstGeom>
          <a:solidFill>
            <a:schemeClr val="lt1">
              <a:alpha val="925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" name="Google Shape;48;p10"/>
          <p:cNvSpPr txBox="1"/>
          <p:nvPr>
            <p:ph type="ctrTitle"/>
          </p:nvPr>
        </p:nvSpPr>
        <p:spPr>
          <a:xfrm>
            <a:off x="2771799" y="1779662"/>
            <a:ext cx="61089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BB"/>
              </a:buClr>
              <a:buSzPts val="3600"/>
              <a:buFont typeface="Quattrocento Sans"/>
              <a:buNone/>
              <a:defRPr b="1" sz="3600">
                <a:solidFill>
                  <a:srgbClr val="007BB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4161288"/>
            <a:ext cx="1584176" cy="9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359985" y="4277218"/>
            <a:ext cx="6520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コンテンツ（箇条書き）">
  <p:cSld name="コンテンツ（箇条書き）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2121"/>
            <a:ext cx="9144000" cy="63600"/>
          </a:xfrm>
          <a:prstGeom prst="rect">
            <a:avLst/>
          </a:prstGeom>
          <a:gradFill>
            <a:gsLst>
              <a:gs pos="0">
                <a:srgbClr val="000D28"/>
              </a:gs>
              <a:gs pos="32000">
                <a:srgbClr val="001C4E"/>
              </a:gs>
              <a:gs pos="83000">
                <a:srgbClr val="012D76"/>
              </a:gs>
              <a:gs pos="100000">
                <a:srgbClr val="00071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" name="Google Shape;53;p11"/>
          <p:cNvSpPr txBox="1"/>
          <p:nvPr>
            <p:ph type="title"/>
          </p:nvPr>
        </p:nvSpPr>
        <p:spPr>
          <a:xfrm>
            <a:off x="215516" y="205978"/>
            <a:ext cx="8712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1" type="ftr"/>
          </p:nvPr>
        </p:nvSpPr>
        <p:spPr>
          <a:xfrm>
            <a:off x="1540" y="4818186"/>
            <a:ext cx="244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582687" y="4818186"/>
            <a:ext cx="54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215900" y="915566"/>
            <a:ext cx="87123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2D76"/>
              </a:buClr>
              <a:buSzPts val="1400"/>
              <a:buFont typeface="Noto Sans Symbols"/>
              <a:buChar char="●"/>
              <a:defRPr/>
            </a:lvl1pPr>
            <a:lvl2pPr indent="-3048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12D76"/>
              </a:buClr>
              <a:buSzPts val="1200"/>
              <a:buFont typeface="Noto Sans Symbols"/>
              <a:buChar char="●"/>
              <a:defRPr sz="1200"/>
            </a:lvl2pPr>
            <a:lvl3pPr indent="-30480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12D76"/>
              </a:buClr>
              <a:buSzPts val="1200"/>
              <a:buFont typeface="Noto Sans Symbols"/>
              <a:buChar char="●"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12D76"/>
              </a:buClr>
              <a:buSzPts val="1200"/>
              <a:buFont typeface="Noto Sans Symbols"/>
              <a:buChar char="●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12D76"/>
              </a:buClr>
              <a:buSzPts val="1200"/>
              <a:buFont typeface="Noto Sans Symbols"/>
              <a:buChar char="●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3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95308" y="48553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chemeClr val="dk2"/>
                </a:solidFill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12625" y="548525"/>
            <a:ext cx="8808600" cy="4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 PLUS 1p"/>
              <a:buChar char="●"/>
              <a:defRPr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04800" lvl="1" marL="9144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04800" lvl="2" marL="13716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04800" lvl="3" marL="18288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04800" lvl="4" marL="22860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304800" lvl="5" marL="27432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304800" lvl="6" marL="32004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304800" lvl="7" marL="3657600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304800" lvl="8" marL="4114800" rtl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403">
          <p15:clr>
            <a:srgbClr val="F26B43"/>
          </p15:clr>
        </p15:guide>
        <p15:guide id="3" orient="horz" pos="1620">
          <p15:clr>
            <a:srgbClr val="EA4335"/>
          </p15:clr>
        </p15:guide>
        <p15:guide id="4" orient="horz" pos="2952">
          <p15:clr>
            <a:srgbClr val="F26B43"/>
          </p15:clr>
        </p15:guide>
        <p15:guide id="5" pos="288">
          <p15:clr>
            <a:srgbClr val="EA4335"/>
          </p15:clr>
        </p15:guide>
        <p15:guide id="6" pos="547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95308" y="48553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2"/>
                </a:solidFill>
              </a:defRPr>
            </a:lvl1pPr>
            <a:lvl2pPr lvl="1" algn="r">
              <a:buNone/>
              <a:defRPr sz="800">
                <a:solidFill>
                  <a:schemeClr val="dk2"/>
                </a:solidFill>
              </a:defRPr>
            </a:lvl2pPr>
            <a:lvl3pPr lvl="2" algn="r">
              <a:buNone/>
              <a:defRPr sz="800">
                <a:solidFill>
                  <a:schemeClr val="dk2"/>
                </a:solidFill>
              </a:defRPr>
            </a:lvl3pPr>
            <a:lvl4pPr lvl="3" algn="r">
              <a:buNone/>
              <a:defRPr sz="800">
                <a:solidFill>
                  <a:schemeClr val="dk2"/>
                </a:solidFill>
              </a:defRPr>
            </a:lvl4pPr>
            <a:lvl5pPr lvl="4" algn="r">
              <a:buNone/>
              <a:defRPr sz="800">
                <a:solidFill>
                  <a:schemeClr val="dk2"/>
                </a:solidFill>
              </a:defRPr>
            </a:lvl5pPr>
            <a:lvl6pPr lvl="5" algn="r">
              <a:buNone/>
              <a:defRPr sz="800">
                <a:solidFill>
                  <a:schemeClr val="dk2"/>
                </a:solidFill>
              </a:defRPr>
            </a:lvl6pPr>
            <a:lvl7pPr lvl="6" algn="r">
              <a:buNone/>
              <a:defRPr sz="800">
                <a:solidFill>
                  <a:schemeClr val="dk2"/>
                </a:solidFill>
              </a:defRPr>
            </a:lvl7pPr>
            <a:lvl8pPr lvl="7" algn="r">
              <a:buNone/>
              <a:defRPr sz="800">
                <a:solidFill>
                  <a:schemeClr val="dk2"/>
                </a:solidFill>
              </a:defRPr>
            </a:lvl8pPr>
            <a:lvl9pPr lvl="8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 PLUS 1p"/>
              <a:buNone/>
              <a:defRPr b="1" sz="20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212625" y="548525"/>
            <a:ext cx="8808600" cy="4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 PLUS 1p"/>
              <a:buChar char="●"/>
              <a:defRPr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04800" lvl="1" marL="9144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04800" lvl="2" marL="13716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04800" lvl="3" marL="18288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04800" lvl="4" marL="22860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304800" lvl="5" marL="27432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304800" lvl="6" marL="32004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●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304800" lvl="7" marL="365760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 PLUS 1p"/>
              <a:buChar char="○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304800" lvl="8" marL="41148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434343"/>
              </a:buClr>
              <a:buSzPts val="1200"/>
              <a:buFont typeface="M PLUS 1p"/>
              <a:buChar char="■"/>
              <a:defRPr sz="1200">
                <a:solidFill>
                  <a:srgbClr val="434343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hyperlink" Target="https://zenn.dev/kayamamoto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hyperlink" Target="https://zenn.dev/kayamamoto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shisuto.co.jp/product/category/datacloud/snowflake/" TargetMode="External"/><Relationship Id="rId4" Type="http://schemas.openxmlformats.org/officeDocument/2006/relationships/hyperlink" Target="https://zenn.dev/kayamamoto" TargetMode="External"/><Relationship Id="rId5" Type="http://schemas.openxmlformats.org/officeDocument/2006/relationships/hyperlink" Target="https://x.com/kayamamoto_" TargetMode="External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2" type="subTitle"/>
          </p:nvPr>
        </p:nvSpPr>
        <p:spPr>
          <a:xfrm>
            <a:off x="3917575" y="2071970"/>
            <a:ext cx="5085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ja-JP" sz="1600"/>
              <a:t>株式会社アシスト</a:t>
            </a:r>
            <a:endParaRPr b="0"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ja-JP" sz="1600"/>
              <a:t>山本 且秋</a:t>
            </a:r>
            <a:endParaRPr b="0" sz="1600"/>
          </a:p>
        </p:txBody>
      </p:sp>
      <p:sp>
        <p:nvSpPr>
          <p:cNvPr id="97" name="Google Shape;97;p18"/>
          <p:cNvSpPr txBox="1"/>
          <p:nvPr/>
        </p:nvSpPr>
        <p:spPr>
          <a:xfrm>
            <a:off x="465550" y="1238500"/>
            <a:ext cx="8625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100">
                <a:solidFill>
                  <a:srgbClr val="FFFFFF"/>
                </a:solidFill>
                <a:latin typeface="M PLUS 1p ExtraBold"/>
                <a:ea typeface="M PLUS 1p ExtraBold"/>
                <a:cs typeface="M PLUS 1p ExtraBold"/>
                <a:sym typeface="M PLUS 1p ExtraBold"/>
              </a:rPr>
              <a:t>Snowflake Cortex AIで作る</a:t>
            </a:r>
            <a:endParaRPr sz="3100">
              <a:solidFill>
                <a:srgbClr val="FFFFFF"/>
              </a:solidFill>
              <a:latin typeface="M PLUS 1p ExtraBold"/>
              <a:ea typeface="M PLUS 1p ExtraBold"/>
              <a:cs typeface="M PLUS 1p ExtraBold"/>
              <a:sym typeface="M PLUS 1p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100">
                <a:solidFill>
                  <a:srgbClr val="FFFFFF"/>
                </a:solidFill>
                <a:latin typeface="M PLUS 1p ExtraBold"/>
                <a:ea typeface="M PLUS 1p ExtraBold"/>
                <a:cs typeface="M PLUS 1p ExtraBold"/>
                <a:sym typeface="M PLUS 1p ExtraBold"/>
              </a:rPr>
              <a:t>次世代データ分析基盤</a:t>
            </a:r>
            <a:endParaRPr sz="3100">
              <a:solidFill>
                <a:srgbClr val="FFFFFF"/>
              </a:solidFill>
              <a:latin typeface="M PLUS 1p ExtraBold"/>
              <a:ea typeface="M PLUS 1p ExtraBold"/>
              <a:cs typeface="M PLUS 1p ExtraBold"/>
              <a:sym typeface="M PLUS 1p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100">
                <a:solidFill>
                  <a:srgbClr val="FFFFFF"/>
                </a:solidFill>
                <a:latin typeface="M PLUS 1p ExtraBold"/>
                <a:ea typeface="M PLUS 1p ExtraBold"/>
                <a:cs typeface="M PLUS 1p ExtraBold"/>
                <a:sym typeface="M PLUS 1p ExtraBold"/>
              </a:rPr>
              <a:t>feat. MCP</a:t>
            </a:r>
            <a:endParaRPr sz="3100">
              <a:solidFill>
                <a:srgbClr val="FFFFFF"/>
              </a:solidFill>
              <a:latin typeface="M PLUS 1p ExtraBold"/>
              <a:ea typeface="M PLUS 1p ExtraBold"/>
              <a:cs typeface="M PLUS 1p ExtraBold"/>
              <a:sym typeface="M PLUS 1p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25" y="866025"/>
            <a:ext cx="8728300" cy="361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>
            <p:ph type="title"/>
          </p:nvPr>
        </p:nvSpPr>
        <p:spPr>
          <a:xfrm>
            <a:off x="212625" y="66675"/>
            <a:ext cx="917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300">
                <a:solidFill>
                  <a:srgbClr val="FF0000"/>
                </a:solidFill>
              </a:rPr>
              <a:t>AI-Ready</a:t>
            </a:r>
            <a:r>
              <a:rPr lang="ja-JP" sz="2300"/>
              <a:t>なデータ分析基盤を実現するためのSnowflakeの機能</a:t>
            </a:r>
            <a:r>
              <a:rPr lang="ja-JP" sz="2300"/>
              <a:t>群</a:t>
            </a:r>
            <a:endParaRPr sz="2300"/>
          </a:p>
        </p:txBody>
      </p:sp>
      <p:sp>
        <p:nvSpPr>
          <p:cNvPr id="167" name="Google Shape;167;p27"/>
          <p:cNvSpPr txBox="1"/>
          <p:nvPr/>
        </p:nvSpPr>
        <p:spPr>
          <a:xfrm>
            <a:off x="525287" y="4116791"/>
            <a:ext cx="6258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引用元：https://www.snowflake.com/ja/blog/agentic-</a:t>
            </a:r>
            <a:r>
              <a:rPr lang="ja-JP">
                <a:solidFill>
                  <a:srgbClr val="FF0000"/>
                </a:solidFill>
              </a:rPr>
              <a:t>ai-ready</a:t>
            </a:r>
            <a:r>
              <a:rPr lang="ja-JP"/>
              <a:t>-enterprise-data/</a:t>
            </a: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212625" y="620775"/>
            <a:ext cx="42303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今回：非構造化データのデータパイプライン設計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1075775" y="3722150"/>
            <a:ext cx="2217000" cy="129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Snowflake Cortex AI構成図 ⇒ </a:t>
            </a:r>
            <a:r>
              <a:rPr lang="ja-JP">
                <a:solidFill>
                  <a:srgbClr val="FF0000"/>
                </a:solidFill>
              </a:rPr>
              <a:t>Cortex-Ready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95308" y="485530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3432125" y="2431350"/>
            <a:ext cx="1722300" cy="460800"/>
          </a:xfrm>
          <a:prstGeom prst="roundRect">
            <a:avLst>
              <a:gd fmla="val 6343" name="adj"/>
            </a:avLst>
          </a:prstGeom>
          <a:solidFill>
            <a:srgbClr val="FFFFFF"/>
          </a:solidFill>
          <a:ln cap="flat" cmpd="sng" w="19050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200">
                <a:solidFill>
                  <a:srgbClr val="FF9900"/>
                </a:solidFill>
                <a:latin typeface="M PLUS 1p"/>
                <a:ea typeface="M PLUS 1p"/>
                <a:cs typeface="M PLUS 1p"/>
                <a:sym typeface="M PLUS 1p"/>
              </a:rPr>
              <a:t>Cortex Analyst</a:t>
            </a:r>
            <a:endParaRPr b="1" sz="1200">
              <a:solidFill>
                <a:srgbClr val="FF9900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latin typeface="M PLUS 1p"/>
                <a:ea typeface="M PLUS 1p"/>
                <a:cs typeface="M PLUS 1p"/>
                <a:sym typeface="M PLUS 1p"/>
              </a:rPr>
              <a:t>text-to-SQL</a:t>
            </a:r>
            <a:endParaRPr sz="10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1223746" y="2431350"/>
            <a:ext cx="1722300" cy="460800"/>
          </a:xfrm>
          <a:prstGeom prst="roundRect">
            <a:avLst>
              <a:gd fmla="val 8647" name="adj"/>
            </a:avLst>
          </a:prstGeom>
          <a:solidFill>
            <a:srgbClr val="FFFFFF"/>
          </a:solidFill>
          <a:ln cap="flat" cmpd="sng" w="19050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200">
                <a:solidFill>
                  <a:srgbClr val="FF9900"/>
                </a:solidFill>
                <a:latin typeface="M PLUS 1p"/>
                <a:ea typeface="M PLUS 1p"/>
                <a:cs typeface="M PLUS 1p"/>
                <a:sym typeface="M PLUS 1p"/>
              </a:rPr>
              <a:t>Cortex Search</a:t>
            </a:r>
            <a:endParaRPr b="1" sz="1200">
              <a:solidFill>
                <a:srgbClr val="FF9900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latin typeface="M PLUS 1p"/>
                <a:ea typeface="M PLUS 1p"/>
                <a:cs typeface="M PLUS 1p"/>
                <a:sym typeface="M PLUS 1p"/>
              </a:rPr>
              <a:t>RAG構築・利用</a:t>
            </a:r>
            <a:endParaRPr sz="10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1223750" y="834350"/>
            <a:ext cx="1722300" cy="461700"/>
          </a:xfrm>
          <a:prstGeom prst="roundRect">
            <a:avLst>
              <a:gd fmla="val 8020" name="adj"/>
            </a:avLst>
          </a:prstGeom>
          <a:solidFill>
            <a:srgbClr val="FFFFFF"/>
          </a:solidFill>
          <a:ln cap="flat" cmpd="sng" w="19050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000">
                <a:solidFill>
                  <a:srgbClr val="FF9900"/>
                </a:solidFill>
                <a:latin typeface="M PLUS 1p"/>
                <a:ea typeface="M PLUS 1p"/>
                <a:cs typeface="M PLUS 1p"/>
                <a:sym typeface="M PLUS 1p"/>
              </a:rPr>
              <a:t>Snowflake Intelligence</a:t>
            </a:r>
            <a:endParaRPr b="1" sz="1000">
              <a:solidFill>
                <a:srgbClr val="FF9900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latin typeface="M PLUS 1p"/>
                <a:ea typeface="M PLUS 1p"/>
                <a:cs typeface="M PLUS 1p"/>
                <a:sym typeface="M PLUS 1p"/>
              </a:rPr>
              <a:t>チャットベースUI</a:t>
            </a:r>
            <a:endParaRPr sz="10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3432125" y="834350"/>
            <a:ext cx="1722300" cy="461700"/>
          </a:xfrm>
          <a:prstGeom prst="roundRect">
            <a:avLst>
              <a:gd fmla="val 8020" name="adj"/>
            </a:avLst>
          </a:prstGeom>
          <a:solidFill>
            <a:srgbClr val="FFFFFF"/>
          </a:solidFill>
          <a:ln cap="flat" cmpd="sng" w="19050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200">
                <a:latin typeface="M PLUS 1p"/>
                <a:ea typeface="M PLUS 1p"/>
                <a:cs typeface="M PLUS 1p"/>
                <a:sym typeface="M PLUS 1p"/>
              </a:rPr>
              <a:t>Streamlit、etc</a:t>
            </a:r>
            <a:endParaRPr b="1" sz="12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latin typeface="M PLUS 1p"/>
                <a:ea typeface="M PLUS 1p"/>
                <a:cs typeface="M PLUS 1p"/>
                <a:sym typeface="M PLUS 1p"/>
              </a:rPr>
              <a:t>アプリ開発</a:t>
            </a:r>
            <a:endParaRPr sz="10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2376975" y="1632850"/>
            <a:ext cx="1722300" cy="460800"/>
          </a:xfrm>
          <a:prstGeom prst="roundRect">
            <a:avLst>
              <a:gd fmla="val 6343" name="adj"/>
            </a:avLst>
          </a:prstGeom>
          <a:solidFill>
            <a:srgbClr val="FFFFFF"/>
          </a:solidFill>
          <a:ln cap="flat" cmpd="sng" w="19050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200">
                <a:solidFill>
                  <a:srgbClr val="FF9900"/>
                </a:solidFill>
                <a:latin typeface="M PLUS 1p"/>
                <a:ea typeface="M PLUS 1p"/>
                <a:cs typeface="M PLUS 1p"/>
                <a:sym typeface="M PLUS 1p"/>
              </a:rPr>
              <a:t>Cortex Agents</a:t>
            </a:r>
            <a:endParaRPr b="1" sz="1200">
              <a:solidFill>
                <a:srgbClr val="FF9900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latin typeface="M PLUS 1p"/>
                <a:ea typeface="M PLUS 1p"/>
                <a:cs typeface="M PLUS 1p"/>
                <a:sym typeface="M PLUS 1p"/>
              </a:rPr>
              <a:t>利用する機能を計画実行</a:t>
            </a:r>
            <a:endParaRPr sz="10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2602970" y="4095575"/>
            <a:ext cx="4715400" cy="783900"/>
          </a:xfrm>
          <a:prstGeom prst="ca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5588425" y="834350"/>
            <a:ext cx="1722300" cy="461700"/>
          </a:xfrm>
          <a:prstGeom prst="roundRect">
            <a:avLst>
              <a:gd fmla="val 8020" name="adj"/>
            </a:avLst>
          </a:prstGeom>
          <a:solidFill>
            <a:srgbClr val="FFFFFF"/>
          </a:solidFill>
          <a:ln cap="flat" cmpd="sng" w="19050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200">
                <a:latin typeface="M PLUS 1p"/>
                <a:ea typeface="M PLUS 1p"/>
                <a:cs typeface="M PLUS 1p"/>
                <a:sym typeface="M PLUS 1p"/>
              </a:rPr>
              <a:t>BI</a:t>
            </a:r>
            <a:endParaRPr b="1" sz="1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5588435" y="2431350"/>
            <a:ext cx="1722300" cy="460800"/>
          </a:xfrm>
          <a:prstGeom prst="roundRect">
            <a:avLst>
              <a:gd fmla="val 8020" name="adj"/>
            </a:avLst>
          </a:prstGeom>
          <a:solidFill>
            <a:srgbClr val="FFFFFF"/>
          </a:solidFill>
          <a:ln cap="flat" cmpd="sng" w="19050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200">
                <a:solidFill>
                  <a:srgbClr val="FF9900"/>
                </a:solidFill>
                <a:latin typeface="M PLUS 1p"/>
                <a:ea typeface="M PLUS 1p"/>
                <a:cs typeface="M PLUS 1p"/>
                <a:sym typeface="M PLUS 1p"/>
              </a:rPr>
              <a:t>Cortex AISQL</a:t>
            </a:r>
            <a:endParaRPr b="1" sz="1200">
              <a:solidFill>
                <a:srgbClr val="FF9900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latin typeface="M PLUS 1p"/>
                <a:ea typeface="M PLUS 1p"/>
                <a:cs typeface="M PLUS 1p"/>
                <a:sym typeface="M PLUS 1p"/>
              </a:rPr>
              <a:t>SQLによるLLM利用</a:t>
            </a:r>
            <a:endParaRPr sz="1000"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185" name="Google Shape;185;p28"/>
          <p:cNvGrpSpPr/>
          <p:nvPr/>
        </p:nvGrpSpPr>
        <p:grpSpPr>
          <a:xfrm>
            <a:off x="1639429" y="4038325"/>
            <a:ext cx="469800" cy="361375"/>
            <a:chOff x="5089375" y="4100525"/>
            <a:chExt cx="469800" cy="361375"/>
          </a:xfrm>
        </p:grpSpPr>
        <p:sp>
          <p:nvSpPr>
            <p:cNvPr id="186" name="Google Shape;186;p28"/>
            <p:cNvSpPr/>
            <p:nvPr/>
          </p:nvSpPr>
          <p:spPr>
            <a:xfrm>
              <a:off x="5148850" y="4148100"/>
              <a:ext cx="350700" cy="313800"/>
            </a:xfrm>
            <a:prstGeom prst="foldedCorner">
              <a:avLst>
                <a:gd fmla="val 14678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 txBox="1"/>
            <p:nvPr/>
          </p:nvSpPr>
          <p:spPr>
            <a:xfrm>
              <a:off x="5089375" y="4100525"/>
              <a:ext cx="469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sz="900"/>
                <a:t>PDF</a:t>
              </a:r>
              <a:endParaRPr sz="900"/>
            </a:p>
          </p:txBody>
        </p:sp>
      </p:grpSp>
      <p:grpSp>
        <p:nvGrpSpPr>
          <p:cNvPr id="188" name="Google Shape;188;p28"/>
          <p:cNvGrpSpPr/>
          <p:nvPr/>
        </p:nvGrpSpPr>
        <p:grpSpPr>
          <a:xfrm>
            <a:off x="1306187" y="4256950"/>
            <a:ext cx="469800" cy="361375"/>
            <a:chOff x="5089375" y="4100525"/>
            <a:chExt cx="469800" cy="361375"/>
          </a:xfrm>
        </p:grpSpPr>
        <p:sp>
          <p:nvSpPr>
            <p:cNvPr id="189" name="Google Shape;189;p28"/>
            <p:cNvSpPr/>
            <p:nvPr/>
          </p:nvSpPr>
          <p:spPr>
            <a:xfrm>
              <a:off x="5148850" y="4148100"/>
              <a:ext cx="350700" cy="313800"/>
            </a:xfrm>
            <a:prstGeom prst="foldedCorner">
              <a:avLst>
                <a:gd fmla="val 14678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5089375" y="4100525"/>
              <a:ext cx="469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sz="900"/>
                <a:t>jpg</a:t>
              </a:r>
              <a:endParaRPr sz="900"/>
            </a:p>
          </p:txBody>
        </p:sp>
      </p:grpSp>
      <p:cxnSp>
        <p:nvCxnSpPr>
          <p:cNvPr id="191" name="Google Shape;191;p28"/>
          <p:cNvCxnSpPr/>
          <p:nvPr/>
        </p:nvCxnSpPr>
        <p:spPr>
          <a:xfrm flipH="1" rot="10800000">
            <a:off x="2109229" y="4238406"/>
            <a:ext cx="418800" cy="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8"/>
          <p:cNvCxnSpPr/>
          <p:nvPr/>
        </p:nvCxnSpPr>
        <p:spPr>
          <a:xfrm>
            <a:off x="1775987" y="4483046"/>
            <a:ext cx="633600" cy="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8"/>
          <p:cNvSpPr txBox="1"/>
          <p:nvPr/>
        </p:nvSpPr>
        <p:spPr>
          <a:xfrm>
            <a:off x="2602970" y="4316527"/>
            <a:ext cx="68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/>
              <a:t>ベクトル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/>
              <a:t>データ</a:t>
            </a:r>
            <a:endParaRPr sz="800"/>
          </a:p>
        </p:txBody>
      </p:sp>
      <p:sp>
        <p:nvSpPr>
          <p:cNvPr id="194" name="Google Shape;194;p28"/>
          <p:cNvSpPr txBox="1"/>
          <p:nvPr/>
        </p:nvSpPr>
        <p:spPr>
          <a:xfrm>
            <a:off x="4047025" y="4409350"/>
            <a:ext cx="113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/>
              <a:t>構造データ</a:t>
            </a:r>
            <a:endParaRPr sz="800"/>
          </a:p>
        </p:txBody>
      </p:sp>
      <p:sp>
        <p:nvSpPr>
          <p:cNvPr id="195" name="Google Shape;195;p28"/>
          <p:cNvSpPr txBox="1"/>
          <p:nvPr/>
        </p:nvSpPr>
        <p:spPr>
          <a:xfrm>
            <a:off x="1203225" y="3713075"/>
            <a:ext cx="111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/>
              <a:t>非構造データ</a:t>
            </a:r>
            <a:endParaRPr sz="800"/>
          </a:p>
        </p:txBody>
      </p:sp>
      <p:sp>
        <p:nvSpPr>
          <p:cNvPr id="196" name="Google Shape;196;p28"/>
          <p:cNvSpPr/>
          <p:nvPr/>
        </p:nvSpPr>
        <p:spPr>
          <a:xfrm>
            <a:off x="1272425" y="4658100"/>
            <a:ext cx="924600" cy="201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1272425" y="4604575"/>
            <a:ext cx="105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/>
              <a:t>ステージ</a:t>
            </a:r>
            <a:endParaRPr sz="800"/>
          </a:p>
        </p:txBody>
      </p:sp>
      <p:sp>
        <p:nvSpPr>
          <p:cNvPr id="198" name="Google Shape;198;p28"/>
          <p:cNvSpPr txBox="1"/>
          <p:nvPr/>
        </p:nvSpPr>
        <p:spPr>
          <a:xfrm>
            <a:off x="3863075" y="3772475"/>
            <a:ext cx="86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900"/>
              <a:t>text-to-SQL</a:t>
            </a:r>
            <a:endParaRPr b="1" sz="900"/>
          </a:p>
        </p:txBody>
      </p:sp>
      <p:cxnSp>
        <p:nvCxnSpPr>
          <p:cNvPr id="199" name="Google Shape;199;p28"/>
          <p:cNvCxnSpPr>
            <a:stCxn id="177" idx="2"/>
            <a:endCxn id="198" idx="0"/>
          </p:cNvCxnSpPr>
          <p:nvPr/>
        </p:nvCxnSpPr>
        <p:spPr>
          <a:xfrm>
            <a:off x="4293275" y="2892150"/>
            <a:ext cx="0" cy="88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8"/>
          <p:cNvSpPr/>
          <p:nvPr/>
        </p:nvSpPr>
        <p:spPr>
          <a:xfrm>
            <a:off x="1223725" y="3159450"/>
            <a:ext cx="6087000" cy="383100"/>
          </a:xfrm>
          <a:prstGeom prst="roundRect">
            <a:avLst>
              <a:gd fmla="val 6343" name="adj"/>
            </a:avLst>
          </a:prstGeom>
          <a:solidFill>
            <a:srgbClr val="FFFFFF"/>
          </a:solidFill>
          <a:ln cap="flat" cmpd="sng" w="19050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200">
                <a:solidFill>
                  <a:srgbClr val="FF9900"/>
                </a:solidFill>
                <a:latin typeface="M PLUS 1p"/>
                <a:ea typeface="M PLUS 1p"/>
                <a:cs typeface="M PLUS 1p"/>
                <a:sym typeface="M PLUS 1p"/>
              </a:rPr>
              <a:t>ホスティングされたLLM</a:t>
            </a:r>
            <a:endParaRPr b="1" sz="1200">
              <a:solidFill>
                <a:srgbClr val="FF99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01" name="Google Shape;201;p28"/>
          <p:cNvCxnSpPr>
            <a:stCxn id="183" idx="2"/>
            <a:endCxn id="202" idx="0"/>
          </p:cNvCxnSpPr>
          <p:nvPr/>
        </p:nvCxnSpPr>
        <p:spPr>
          <a:xfrm>
            <a:off x="6449575" y="1296050"/>
            <a:ext cx="0" cy="42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8"/>
          <p:cNvCxnSpPr>
            <a:stCxn id="179" idx="2"/>
            <a:endCxn id="181" idx="0"/>
          </p:cNvCxnSpPr>
          <p:nvPr/>
        </p:nvCxnSpPr>
        <p:spPr>
          <a:xfrm flipH="1" rot="-5400000">
            <a:off x="2493050" y="887900"/>
            <a:ext cx="336900" cy="11532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8"/>
          <p:cNvCxnSpPr>
            <a:stCxn id="180" idx="2"/>
            <a:endCxn id="181" idx="0"/>
          </p:cNvCxnSpPr>
          <p:nvPr/>
        </p:nvCxnSpPr>
        <p:spPr>
          <a:xfrm rot="5400000">
            <a:off x="3597275" y="936950"/>
            <a:ext cx="336900" cy="1055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8"/>
          <p:cNvCxnSpPr>
            <a:stCxn id="181" idx="2"/>
            <a:endCxn id="178" idx="0"/>
          </p:cNvCxnSpPr>
          <p:nvPr/>
        </p:nvCxnSpPr>
        <p:spPr>
          <a:xfrm rot="5400000">
            <a:off x="2492625" y="1685950"/>
            <a:ext cx="337800" cy="11532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8"/>
          <p:cNvCxnSpPr>
            <a:stCxn id="181" idx="2"/>
            <a:endCxn id="177" idx="0"/>
          </p:cNvCxnSpPr>
          <p:nvPr/>
        </p:nvCxnSpPr>
        <p:spPr>
          <a:xfrm flipH="1" rot="-5400000">
            <a:off x="3596775" y="1735000"/>
            <a:ext cx="337800" cy="10551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8"/>
          <p:cNvCxnSpPr>
            <a:stCxn id="178" idx="2"/>
          </p:cNvCxnSpPr>
          <p:nvPr/>
        </p:nvCxnSpPr>
        <p:spPr>
          <a:xfrm>
            <a:off x="2084896" y="2892150"/>
            <a:ext cx="0" cy="257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8"/>
          <p:cNvCxnSpPr>
            <a:stCxn id="180" idx="2"/>
            <a:endCxn id="177" idx="0"/>
          </p:cNvCxnSpPr>
          <p:nvPr/>
        </p:nvCxnSpPr>
        <p:spPr>
          <a:xfrm>
            <a:off x="4293275" y="1296050"/>
            <a:ext cx="0" cy="113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8"/>
          <p:cNvSpPr txBox="1"/>
          <p:nvPr/>
        </p:nvSpPr>
        <p:spPr>
          <a:xfrm>
            <a:off x="6019375" y="1717225"/>
            <a:ext cx="8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900"/>
              <a:t>SQLの中に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900"/>
              <a:t>プロンプト</a:t>
            </a:r>
            <a:endParaRPr b="1" sz="900"/>
          </a:p>
        </p:txBody>
      </p:sp>
      <p:cxnSp>
        <p:nvCxnSpPr>
          <p:cNvPr id="209" name="Google Shape;209;p28"/>
          <p:cNvCxnSpPr>
            <a:stCxn id="202" idx="2"/>
            <a:endCxn id="184" idx="0"/>
          </p:cNvCxnSpPr>
          <p:nvPr/>
        </p:nvCxnSpPr>
        <p:spPr>
          <a:xfrm>
            <a:off x="6449575" y="2178925"/>
            <a:ext cx="0" cy="25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6449575" y="2908115"/>
            <a:ext cx="0" cy="25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8"/>
          <p:cNvCxnSpPr>
            <a:stCxn id="181" idx="2"/>
          </p:cNvCxnSpPr>
          <p:nvPr/>
        </p:nvCxnSpPr>
        <p:spPr>
          <a:xfrm>
            <a:off x="3238125" y="2093650"/>
            <a:ext cx="0" cy="106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2084896" y="3539757"/>
            <a:ext cx="0" cy="257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8"/>
          <p:cNvSpPr/>
          <p:nvPr/>
        </p:nvSpPr>
        <p:spPr>
          <a:xfrm>
            <a:off x="148075" y="3703175"/>
            <a:ext cx="860400" cy="461700"/>
          </a:xfrm>
          <a:prstGeom prst="wedgeRoundRectCallout">
            <a:avLst>
              <a:gd fmla="val 67823" name="adj1"/>
              <a:gd fmla="val 79927" name="adj2"/>
              <a:gd fmla="val 0" name="adj3"/>
            </a:avLst>
          </a:prstGeom>
          <a:solidFill>
            <a:srgbClr val="2BB5E9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chemeClr val="lt1"/>
                </a:solidFill>
              </a:rPr>
              <a:t>Pick Up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212625" y="66675"/>
            <a:ext cx="917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事例：非構造データパイプライン設計(PDFから構造化データへ)</a:t>
            </a:r>
            <a:endParaRPr/>
          </a:p>
        </p:txBody>
      </p:sp>
      <p:pic>
        <p:nvPicPr>
          <p:cNvPr id="219" name="Google Shape;219;p29" title="ai-ready-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3" y="1147675"/>
            <a:ext cx="8991600" cy="280258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/>
          <p:nvPr/>
        </p:nvSpPr>
        <p:spPr>
          <a:xfrm>
            <a:off x="2351200" y="1147675"/>
            <a:ext cx="1599600" cy="554100"/>
          </a:xfrm>
          <a:prstGeom prst="wedgeRoundRectCallout">
            <a:avLst>
              <a:gd fmla="val -3175" name="adj1"/>
              <a:gd fmla="val 9034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ステージの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バージョン監視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4425125" y="562848"/>
            <a:ext cx="1899600" cy="911100"/>
          </a:xfrm>
          <a:prstGeom prst="wedgeRoundRectCallout">
            <a:avLst>
              <a:gd fmla="val -3175" name="adj1"/>
              <a:gd fmla="val 9034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非構造化データを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フォーマットごとに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文章形式/JSON形式に変換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6913550" y="639776"/>
            <a:ext cx="1899600" cy="666000"/>
          </a:xfrm>
          <a:prstGeom prst="wedgeRoundRectCallout">
            <a:avLst>
              <a:gd fmla="val -3175" name="adj1"/>
              <a:gd fmla="val 9034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AI</a:t>
            </a: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が理解しやすい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構造へ変換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3063575" y="3884600"/>
            <a:ext cx="2550300" cy="1259100"/>
          </a:xfrm>
          <a:prstGeom prst="wedgeRoundRectCallout">
            <a:avLst>
              <a:gd fmla="val -13632" name="adj1"/>
              <a:gd fmla="val -163720" name="adj2"/>
              <a:gd fmla="val 0" name="adj3"/>
            </a:avLst>
          </a:prstGeom>
          <a:solidFill>
            <a:srgbClr val="2BB5E9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u="sng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Cortex AI SQL</a:t>
            </a:r>
            <a:endParaRPr u="sng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・AI_COMPLETE</a:t>
            </a:r>
            <a:endParaRPr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・AI_EXTRACT</a:t>
            </a:r>
            <a:endParaRPr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・AI_CLASSIFY</a:t>
            </a:r>
            <a:endParaRPr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・AI_PARSE_DOCUMENT</a:t>
            </a:r>
            <a:endParaRPr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5077725" y="3950250"/>
            <a:ext cx="2292900" cy="742800"/>
          </a:xfrm>
          <a:prstGeom prst="cloudCallout">
            <a:avLst>
              <a:gd fmla="val -62095" name="adj1"/>
              <a:gd fmla="val 3804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COPY INTO</a:t>
            </a: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文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では使えない....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48775" y="3654875"/>
            <a:ext cx="2926200" cy="1031400"/>
          </a:xfrm>
          <a:prstGeom prst="cloudCallout">
            <a:avLst>
              <a:gd fmla="val -14895" name="adj1"/>
              <a:gd fmla="val -6862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Openflow</a:t>
            </a: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なども</a:t>
            </a: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....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(</a:t>
            </a: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ここをBronzeとする見方もあり</a:t>
            </a: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)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0"/>
          <p:cNvGrpSpPr/>
          <p:nvPr/>
        </p:nvGrpSpPr>
        <p:grpSpPr>
          <a:xfrm>
            <a:off x="121125" y="1129775"/>
            <a:ext cx="8900100" cy="2790018"/>
            <a:chOff x="121125" y="1129775"/>
            <a:chExt cx="8900100" cy="2790018"/>
          </a:xfrm>
        </p:grpSpPr>
        <p:pic>
          <p:nvPicPr>
            <p:cNvPr id="231" name="Google Shape;23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125" y="1506875"/>
              <a:ext cx="8900100" cy="2412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0"/>
            <p:cNvSpPr/>
            <p:nvPr/>
          </p:nvSpPr>
          <p:spPr>
            <a:xfrm>
              <a:off x="121125" y="1129775"/>
              <a:ext cx="1716000" cy="377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2BB5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/>
                <a:t>Bronze</a:t>
              </a:r>
              <a:endParaRPr/>
            </a:p>
          </p:txBody>
        </p:sp>
      </p:grpSp>
      <p:sp>
        <p:nvSpPr>
          <p:cNvPr id="233" name="Google Shape;233;p30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どういうデータが、どういう構造になったのか</a:t>
            </a:r>
            <a:endParaRPr/>
          </a:p>
        </p:txBody>
      </p:sp>
      <p:grpSp>
        <p:nvGrpSpPr>
          <p:cNvPr id="234" name="Google Shape;234;p30"/>
          <p:cNvGrpSpPr/>
          <p:nvPr/>
        </p:nvGrpSpPr>
        <p:grpSpPr>
          <a:xfrm>
            <a:off x="1317300" y="535575"/>
            <a:ext cx="4708048" cy="4380300"/>
            <a:chOff x="1317300" y="535575"/>
            <a:chExt cx="4708048" cy="4380300"/>
          </a:xfrm>
        </p:grpSpPr>
        <p:pic>
          <p:nvPicPr>
            <p:cNvPr id="235" name="Google Shape;23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2750" y="535575"/>
              <a:ext cx="3082598" cy="438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0"/>
            <p:cNvSpPr/>
            <p:nvPr/>
          </p:nvSpPr>
          <p:spPr>
            <a:xfrm>
              <a:off x="1317300" y="535575"/>
              <a:ext cx="1716000" cy="377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2BB5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/>
                <a:t>非構造化データ</a:t>
              </a:r>
              <a:endParaRPr/>
            </a:p>
          </p:txBody>
        </p:sp>
      </p:grpSp>
      <p:grpSp>
        <p:nvGrpSpPr>
          <p:cNvPr id="237" name="Google Shape;237;p30"/>
          <p:cNvGrpSpPr/>
          <p:nvPr/>
        </p:nvGrpSpPr>
        <p:grpSpPr>
          <a:xfrm>
            <a:off x="121125" y="1469050"/>
            <a:ext cx="8900100" cy="2065214"/>
            <a:chOff x="121125" y="1469050"/>
            <a:chExt cx="8900100" cy="2065214"/>
          </a:xfrm>
        </p:grpSpPr>
        <p:pic>
          <p:nvPicPr>
            <p:cNvPr id="238" name="Google Shape;2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125" y="1846150"/>
              <a:ext cx="8900100" cy="168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0"/>
            <p:cNvSpPr/>
            <p:nvPr/>
          </p:nvSpPr>
          <p:spPr>
            <a:xfrm>
              <a:off x="121125" y="1469050"/>
              <a:ext cx="1716000" cy="377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2BB5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/>
                <a:t>Silver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具体的なSQL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75" y="0"/>
            <a:ext cx="44391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246366" y="867425"/>
            <a:ext cx="2074500" cy="99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/>
              <a:t>非構造化データ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/>
              <a:t>↓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/>
              <a:t>Bronze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32"/>
          <p:cNvGrpSpPr/>
          <p:nvPr/>
        </p:nvGrpSpPr>
        <p:grpSpPr>
          <a:xfrm>
            <a:off x="152400" y="548875"/>
            <a:ext cx="8991602" cy="3980935"/>
            <a:chOff x="152400" y="548875"/>
            <a:chExt cx="8991602" cy="3980935"/>
          </a:xfrm>
        </p:grpSpPr>
        <p:pic>
          <p:nvPicPr>
            <p:cNvPr id="252" name="Google Shape;25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791669"/>
              <a:ext cx="8991602" cy="3738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2"/>
            <p:cNvSpPr/>
            <p:nvPr/>
          </p:nvSpPr>
          <p:spPr>
            <a:xfrm>
              <a:off x="152400" y="548875"/>
              <a:ext cx="1716000" cy="377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2BB5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/>
                <a:t>Silver</a:t>
              </a:r>
              <a:endParaRPr/>
            </a:p>
          </p:txBody>
        </p:sp>
      </p:grpSp>
      <p:sp>
        <p:nvSpPr>
          <p:cNvPr id="254" name="Google Shape;254;p32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どういうデータが、どういう構造になったのか</a:t>
            </a:r>
            <a:endParaRPr/>
          </a:p>
        </p:txBody>
      </p:sp>
      <p:grpSp>
        <p:nvGrpSpPr>
          <p:cNvPr id="255" name="Google Shape;255;p32"/>
          <p:cNvGrpSpPr/>
          <p:nvPr/>
        </p:nvGrpSpPr>
        <p:grpSpPr>
          <a:xfrm>
            <a:off x="1226875" y="548875"/>
            <a:ext cx="4922251" cy="4594625"/>
            <a:chOff x="1226875" y="548875"/>
            <a:chExt cx="4922251" cy="4594625"/>
          </a:xfrm>
        </p:grpSpPr>
        <p:pic>
          <p:nvPicPr>
            <p:cNvPr id="256" name="Google Shape;25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2875" y="548875"/>
              <a:ext cx="3206251" cy="459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32"/>
            <p:cNvSpPr/>
            <p:nvPr/>
          </p:nvSpPr>
          <p:spPr>
            <a:xfrm>
              <a:off x="1226875" y="548875"/>
              <a:ext cx="1716000" cy="377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2BB5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/>
                <a:t>非構造化データ</a:t>
              </a:r>
              <a:endParaRPr/>
            </a:p>
          </p:txBody>
        </p:sp>
      </p:grpSp>
      <p:grpSp>
        <p:nvGrpSpPr>
          <p:cNvPr id="258" name="Google Shape;258;p32"/>
          <p:cNvGrpSpPr/>
          <p:nvPr/>
        </p:nvGrpSpPr>
        <p:grpSpPr>
          <a:xfrm>
            <a:off x="152399" y="1013550"/>
            <a:ext cx="8991599" cy="2999650"/>
            <a:chOff x="152399" y="1013550"/>
            <a:chExt cx="8991599" cy="2999650"/>
          </a:xfrm>
        </p:grpSpPr>
        <p:pic>
          <p:nvPicPr>
            <p:cNvPr id="259" name="Google Shape;25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390650"/>
              <a:ext cx="8991599" cy="262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/>
            <p:nvPr/>
          </p:nvSpPr>
          <p:spPr>
            <a:xfrm>
              <a:off x="152399" y="1013550"/>
              <a:ext cx="1716000" cy="377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2BB5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/>
                <a:t>Bronze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具体的なSQL</a:t>
            </a: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25" y="1817464"/>
            <a:ext cx="8991600" cy="1886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/>
          <p:nvPr/>
        </p:nvSpPr>
        <p:spPr>
          <a:xfrm>
            <a:off x="212616" y="700109"/>
            <a:ext cx="2074500" cy="99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/>
              <a:t>非構造化データ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/>
              <a:t>↓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/>
              <a:t>Bronze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詳細はZennで....(Githubも公開します！)</a:t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25" y="639775"/>
            <a:ext cx="8667923" cy="2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212625" y="3021650"/>
            <a:ext cx="620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ja-JP" sz="1600" u="sng">
                <a:solidFill>
                  <a:schemeClr val="hlink"/>
                </a:solidFill>
                <a:latin typeface="M PLUS 1p"/>
                <a:ea typeface="M PLUS 1p"/>
                <a:cs typeface="M PLUS 1p"/>
                <a:sym typeface="M PLUS 1p"/>
                <a:hlinkClick r:id="rId4"/>
              </a:rPr>
              <a:t>https://zenn.dev/kayamamoto</a:t>
            </a:r>
            <a:endParaRPr sz="1600">
              <a:solidFill>
                <a:srgbClr val="434343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/>
        </p:nvSpPr>
        <p:spPr>
          <a:xfrm>
            <a:off x="-809" y="692956"/>
            <a:ext cx="49704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0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Snowflakeで実現でき</a:t>
            </a:r>
            <a:r>
              <a:rPr b="1" lang="ja-JP" sz="30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るAI-Readyな分析基盤構築</a:t>
            </a:r>
            <a:endParaRPr b="1" sz="30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 title="snowflake-col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568" y="1250575"/>
            <a:ext cx="1446876" cy="14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>
            <p:ph type="title"/>
          </p:nvPr>
        </p:nvSpPr>
        <p:spPr>
          <a:xfrm>
            <a:off x="212625" y="66675"/>
            <a:ext cx="917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課題を解決して、</a:t>
            </a:r>
            <a:r>
              <a:rPr lang="ja-JP">
                <a:solidFill>
                  <a:srgbClr val="FF0000"/>
                </a:solidFill>
              </a:rPr>
              <a:t>AI-Ready</a:t>
            </a:r>
            <a:r>
              <a:rPr lang="ja-JP"/>
              <a:t>なデータ分</a:t>
            </a:r>
            <a:r>
              <a:rPr lang="ja-JP"/>
              <a:t>析基盤を実現</a:t>
            </a:r>
            <a:endParaRPr/>
          </a:p>
        </p:txBody>
      </p:sp>
      <p:sp>
        <p:nvSpPr>
          <p:cNvPr id="286" name="Google Shape;286;p36"/>
          <p:cNvSpPr/>
          <p:nvPr/>
        </p:nvSpPr>
        <p:spPr>
          <a:xfrm>
            <a:off x="1626825" y="722950"/>
            <a:ext cx="1856700" cy="1045500"/>
          </a:xfrm>
          <a:prstGeom prst="cloudCallout">
            <a:avLst>
              <a:gd fmla="val 42174" name="adj1"/>
              <a:gd fmla="val 67499" name="adj2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非構造化データをどう扱うか</a:t>
            </a: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1254275" y="3557850"/>
            <a:ext cx="2085000" cy="1045500"/>
          </a:xfrm>
          <a:prstGeom prst="cloudCallout">
            <a:avLst>
              <a:gd fmla="val 61990" name="adj1"/>
              <a:gd fmla="val -59419" name="adj2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ドメイン知識をどうするか</a:t>
            </a: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6119125" y="3557850"/>
            <a:ext cx="1856700" cy="1045500"/>
          </a:xfrm>
          <a:prstGeom prst="cloudCallout">
            <a:avLst>
              <a:gd fmla="val -53157" name="adj1"/>
              <a:gd fmla="val -71640" name="adj2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データ人材不足</a:t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6069625" y="722950"/>
            <a:ext cx="1856700" cy="1045500"/>
          </a:xfrm>
          <a:prstGeom prst="cloudCallout">
            <a:avLst>
              <a:gd fmla="val -49068" name="adj1"/>
              <a:gd fmla="val 58977" name="adj2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データの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サイロ化</a:t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1674125" y="894900"/>
            <a:ext cx="1856700" cy="71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latin typeface="M PLUS 1p"/>
                <a:ea typeface="M PLUS 1p"/>
                <a:cs typeface="M PLUS 1p"/>
                <a:sym typeface="M PLUS 1p"/>
              </a:rPr>
              <a:t>Cortex AI SQL</a:t>
            </a:r>
            <a:endParaRPr sz="16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6119125" y="894900"/>
            <a:ext cx="1856700" cy="71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latin typeface="M PLUS 1p"/>
                <a:ea typeface="M PLUS 1p"/>
                <a:cs typeface="M PLUS 1p"/>
                <a:sym typeface="M PLUS 1p"/>
              </a:rPr>
              <a:t>Openflow</a:t>
            </a:r>
            <a:endParaRPr sz="16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1306250" y="3724500"/>
            <a:ext cx="1856700" cy="71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latin typeface="M PLUS 1p"/>
                <a:ea typeface="M PLUS 1p"/>
                <a:cs typeface="M PLUS 1p"/>
                <a:sym typeface="M PLUS 1p"/>
              </a:rPr>
              <a:t>Cortex Search</a:t>
            </a:r>
            <a:endParaRPr sz="16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6119125" y="3724500"/>
            <a:ext cx="1856700" cy="71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latin typeface="M PLUS 1p"/>
                <a:ea typeface="M PLUS 1p"/>
                <a:cs typeface="M PLUS 1p"/>
                <a:sym typeface="M PLUS 1p"/>
              </a:rPr>
              <a:t>Cortex Analyst</a:t>
            </a:r>
            <a:endParaRPr sz="16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294" name="Google Shape;294;p36" title="hirameki_ma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550" y="2399075"/>
            <a:ext cx="1932700" cy="228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 title="kaisya_komaru_ma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450" y="1425625"/>
            <a:ext cx="2475050" cy="24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/>
          <p:nvPr/>
        </p:nvSpPr>
        <p:spPr>
          <a:xfrm>
            <a:off x="2886738" y="2234750"/>
            <a:ext cx="3954300" cy="8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latin typeface="M PLUS 1p"/>
                <a:ea typeface="M PLUS 1p"/>
                <a:cs typeface="M PLUS 1p"/>
                <a:sym typeface="M PLUS 1p"/>
              </a:rPr>
              <a:t>Snowflakeなら基盤課題解決が出来ます</a:t>
            </a:r>
            <a:endParaRPr sz="16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0300" y="737393"/>
            <a:ext cx="4743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アジェンダ</a:t>
            </a:r>
            <a:endParaRPr b="1" sz="32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/>
        </p:nvSpPr>
        <p:spPr>
          <a:xfrm>
            <a:off x="-809" y="692956"/>
            <a:ext cx="49704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6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Snowflake feat. MCP</a:t>
            </a:r>
            <a:endParaRPr b="1" sz="36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8"/>
          <p:cNvGrpSpPr/>
          <p:nvPr/>
        </p:nvGrpSpPr>
        <p:grpSpPr>
          <a:xfrm>
            <a:off x="1211697" y="863321"/>
            <a:ext cx="768561" cy="777567"/>
            <a:chOff x="125900" y="2899250"/>
            <a:chExt cx="1766400" cy="1787100"/>
          </a:xfrm>
        </p:grpSpPr>
        <p:sp>
          <p:nvSpPr>
            <p:cNvPr id="307" name="Google Shape;307;p38"/>
            <p:cNvSpPr/>
            <p:nvPr/>
          </p:nvSpPr>
          <p:spPr>
            <a:xfrm>
              <a:off x="125900" y="2899250"/>
              <a:ext cx="1766400" cy="1787100"/>
            </a:xfrm>
            <a:prstGeom prst="rect">
              <a:avLst/>
            </a:prstGeom>
            <a:solidFill>
              <a:schemeClr val="dk1"/>
            </a:solidFill>
            <a:ln cap="flat" cmpd="sng" w="41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775" lIns="39775" spcFirstLastPara="1" rIns="39775" wrap="square" tIns="39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9"/>
            </a:p>
          </p:txBody>
        </p:sp>
        <p:pic>
          <p:nvPicPr>
            <p:cNvPr id="308" name="Google Shape;308;p38" title="curso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255" y="2955027"/>
              <a:ext cx="1673751" cy="1673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38"/>
          <p:cNvSpPr/>
          <p:nvPr/>
        </p:nvSpPr>
        <p:spPr>
          <a:xfrm>
            <a:off x="2566800" y="2273975"/>
            <a:ext cx="4264800" cy="636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MCP</a:t>
            </a: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用ロール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310" name="Google Shape;310;p38" title="ai_shigoto_makaser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01" y="1372325"/>
            <a:ext cx="2251496" cy="17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/>
          <p:nvPr/>
        </p:nvSpPr>
        <p:spPr>
          <a:xfrm>
            <a:off x="2450375" y="707600"/>
            <a:ext cx="2929200" cy="1116300"/>
          </a:xfrm>
          <a:prstGeom prst="wedgeEllipseCallout">
            <a:avLst>
              <a:gd fmla="val -49547" name="adj1"/>
              <a:gd fmla="val 5975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過去の契約書情報から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今後の傾向を考えて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予測結果をテーブルに格納して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1860225" y="3360950"/>
            <a:ext cx="2723400" cy="16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latin typeface="M PLUS 1p"/>
                <a:ea typeface="M PLUS 1p"/>
                <a:cs typeface="M PLUS 1p"/>
                <a:sym typeface="M PLUS 1p"/>
              </a:rPr>
              <a:t>OSS</a:t>
            </a: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 MCP Server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・Cortex Search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・Cortex Analyst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・Cortex Agent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</a:t>
            </a:r>
            <a:r>
              <a:rPr lang="ja-JP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Object Management</a:t>
            </a:r>
            <a:endParaRPr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</a:t>
            </a:r>
            <a:r>
              <a:rPr lang="ja-JP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SQL Execution</a:t>
            </a:r>
            <a:endParaRPr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・Semantic View Querying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13" name="Google Shape;313;p38"/>
          <p:cNvSpPr/>
          <p:nvPr/>
        </p:nvSpPr>
        <p:spPr>
          <a:xfrm>
            <a:off x="4618413" y="3360974"/>
            <a:ext cx="4161900" cy="16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latin typeface="M PLUS 1p"/>
                <a:ea typeface="M PLUS 1p"/>
                <a:cs typeface="M PLUS 1p"/>
                <a:sym typeface="M PLUS 1p"/>
              </a:rPr>
              <a:t>Managed</a:t>
            </a:r>
            <a:r>
              <a:rPr b="1" lang="ja-JP">
                <a:latin typeface="M PLUS 1p"/>
                <a:ea typeface="M PLUS 1p"/>
                <a:cs typeface="M PLUS 1p"/>
                <a:sym typeface="M PLUS 1p"/>
              </a:rPr>
              <a:t> </a:t>
            </a: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MCP Server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・CORTEX_SEARCH_SERVICE_QUERY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・CORTEX_ANALYST_MESSAGE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・CORTEX_AGENT_RUN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</a:t>
            </a:r>
            <a:r>
              <a:rPr lang="ja-JP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SYSTEM_EXECUTE_SQL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・GENERIC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314" name="Google Shape;314;p38" title="claude-col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25" y="948422"/>
            <a:ext cx="933320" cy="9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 title="mcp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3600" y="1493075"/>
            <a:ext cx="933325" cy="9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>
            <p:ph type="title"/>
          </p:nvPr>
        </p:nvSpPr>
        <p:spPr>
          <a:xfrm>
            <a:off x="212625" y="66675"/>
            <a:ext cx="917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彼の者達とも自然言語で連携したい.....</a:t>
            </a:r>
            <a:endParaRPr/>
          </a:p>
        </p:txBody>
      </p:sp>
      <p:pic>
        <p:nvPicPr>
          <p:cNvPr id="317" name="Google Shape;317;p38" title="snowflake-colo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7825" y="1346764"/>
            <a:ext cx="2410501" cy="2410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8"/>
          <p:cNvGrpSpPr/>
          <p:nvPr/>
        </p:nvGrpSpPr>
        <p:grpSpPr>
          <a:xfrm>
            <a:off x="212636" y="4072468"/>
            <a:ext cx="768600" cy="777300"/>
            <a:chOff x="212636" y="3405493"/>
            <a:chExt cx="768600" cy="777300"/>
          </a:xfrm>
        </p:grpSpPr>
        <p:sp>
          <p:nvSpPr>
            <p:cNvPr id="319" name="Google Shape;319;p38"/>
            <p:cNvSpPr/>
            <p:nvPr/>
          </p:nvSpPr>
          <p:spPr>
            <a:xfrm>
              <a:off x="212636" y="3405493"/>
              <a:ext cx="768600" cy="777300"/>
            </a:xfrm>
            <a:prstGeom prst="rect">
              <a:avLst/>
            </a:prstGeom>
            <a:solidFill>
              <a:srgbClr val="000000"/>
            </a:solidFill>
            <a:ln cap="flat" cmpd="sng" w="4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50" lIns="45050" spcFirstLastPara="1" rIns="45050" wrap="square" tIns="45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9"/>
            </a:p>
          </p:txBody>
        </p:sp>
        <p:pic>
          <p:nvPicPr>
            <p:cNvPr id="320" name="Google Shape;320;p38" title="aws-color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5475" y="3435675"/>
              <a:ext cx="713900" cy="71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38"/>
          <p:cNvGrpSpPr/>
          <p:nvPr/>
        </p:nvGrpSpPr>
        <p:grpSpPr>
          <a:xfrm>
            <a:off x="1056700" y="4063925"/>
            <a:ext cx="768688" cy="785850"/>
            <a:chOff x="1056738" y="3700625"/>
            <a:chExt cx="768688" cy="785850"/>
          </a:xfrm>
        </p:grpSpPr>
        <p:sp>
          <p:nvSpPr>
            <p:cNvPr id="322" name="Google Shape;322;p38"/>
            <p:cNvSpPr/>
            <p:nvPr/>
          </p:nvSpPr>
          <p:spPr>
            <a:xfrm>
              <a:off x="1086525" y="3700625"/>
              <a:ext cx="738900" cy="777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3" name="Google Shape;323;p38" title="dbrx-color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56738" y="3717850"/>
              <a:ext cx="768625" cy="768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38"/>
          <p:cNvGrpSpPr/>
          <p:nvPr/>
        </p:nvGrpSpPr>
        <p:grpSpPr>
          <a:xfrm>
            <a:off x="780750" y="2789701"/>
            <a:ext cx="703800" cy="1291200"/>
            <a:chOff x="780750" y="2789701"/>
            <a:chExt cx="703800" cy="1291200"/>
          </a:xfrm>
        </p:grpSpPr>
        <p:sp>
          <p:nvSpPr>
            <p:cNvPr id="325" name="Google Shape;325;p38"/>
            <p:cNvSpPr/>
            <p:nvPr/>
          </p:nvSpPr>
          <p:spPr>
            <a:xfrm rot="6416204">
              <a:off x="512189" y="3256412"/>
              <a:ext cx="1240923" cy="357779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6" name="Google Shape;326;p38" title="mcp (1)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7583" y="3183352"/>
              <a:ext cx="636882" cy="636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38"/>
          <p:cNvSpPr/>
          <p:nvPr/>
        </p:nvSpPr>
        <p:spPr>
          <a:xfrm>
            <a:off x="7186225" y="4296602"/>
            <a:ext cx="2410500" cy="813600"/>
          </a:xfrm>
          <a:prstGeom prst="cloudCallout">
            <a:avLst>
              <a:gd fmla="val -52163" name="adj1"/>
              <a:gd fmla="val -31524" name="adj2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latin typeface="M PLUS 1p"/>
                <a:ea typeface="M PLUS 1p"/>
                <a:cs typeface="M PLUS 1p"/>
                <a:sym typeface="M PLUS 1p"/>
              </a:rPr>
              <a:t>Agent / Intelligence</a:t>
            </a:r>
            <a:endParaRPr sz="1200"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latin typeface="M PLUS 1p"/>
                <a:ea typeface="M PLUS 1p"/>
                <a:cs typeface="M PLUS 1p"/>
                <a:sym typeface="M PLUS 1p"/>
              </a:rPr>
              <a:t>にはできない....</a:t>
            </a:r>
            <a:endParaRPr sz="12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Snowflake MCPについて詳しくはこちら</a:t>
            </a:r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25" y="639775"/>
            <a:ext cx="5877990" cy="318478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/>
        </p:nvSpPr>
        <p:spPr>
          <a:xfrm>
            <a:off x="212625" y="3936825"/>
            <a:ext cx="528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ja-JP" sz="1600" u="sng">
                <a:solidFill>
                  <a:schemeClr val="hlink"/>
                </a:solidFill>
                <a:latin typeface="M PLUS 1p"/>
                <a:ea typeface="M PLUS 1p"/>
                <a:cs typeface="M PLUS 1p"/>
                <a:sym typeface="M PLUS 1p"/>
                <a:hlinkClick r:id="rId4"/>
              </a:rPr>
              <a:t>https://zenn.dev/kayamamoto</a:t>
            </a:r>
            <a:endParaRPr sz="1600">
              <a:solidFill>
                <a:srgbClr val="434343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10300" y="896141"/>
            <a:ext cx="47433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/>
              <a:t>終わり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212625" y="66675"/>
            <a:ext cx="88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/>
              <a:t>アジェンダ</a:t>
            </a:r>
            <a:endParaRPr sz="3200"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212625" y="688375"/>
            <a:ext cx="8931300" cy="4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ja-JP" sz="2900"/>
              <a:t>自己紹介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ja-JP" sz="2900"/>
              <a:t>次世代データ分析基盤とは？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ja-JP" sz="2900"/>
              <a:t>Cortex AIとは？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ja-JP" sz="2900"/>
              <a:t>Snowflakeで実現できるAI-Readyな分析基盤構築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ja-JP" sz="2900"/>
              <a:t>Snowflake feat. MCP</a:t>
            </a:r>
            <a:endParaRPr sz="2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10300" y="737393"/>
            <a:ext cx="4743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自己紹介</a:t>
            </a:r>
            <a:endParaRPr b="1" sz="32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12625" y="66675"/>
            <a:ext cx="8808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名前: 山本且秋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212625" y="624725"/>
            <a:ext cx="8931300" cy="4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16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A1E2"/>
              </a:buClr>
              <a:buSzPts val="1600"/>
              <a:buChar char="●"/>
            </a:pPr>
            <a:r>
              <a:rPr lang="ja-JP"/>
              <a:t>所属: 株式会社アシスト(西日本支社)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ja-JP" sz="1600" u="sng">
                <a:solidFill>
                  <a:schemeClr val="hlink"/>
                </a:solidFill>
                <a:hlinkClick r:id="rId3"/>
              </a:rPr>
              <a:t>https://www.ashisuto.co.jp/product/category/datacloud/snowflake/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600"/>
              <a:buChar char="○"/>
            </a:pPr>
            <a:r>
              <a:rPr lang="ja-JP" sz="1600"/>
              <a:t>データイノベーションセンターアーキテクトチーム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A1E2"/>
              </a:buClr>
              <a:buSzPts val="1600"/>
              <a:buChar char="●"/>
            </a:pPr>
            <a:r>
              <a:rPr lang="ja-JP"/>
              <a:t>現在: Snowflakeエンジニア(Snowflake導入・内製化支援)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A1E2"/>
              </a:buClr>
              <a:buSzPts val="1600"/>
              <a:buChar char="●"/>
            </a:pPr>
            <a:r>
              <a:rPr lang="ja-JP"/>
              <a:t>経歴: Pythonist(Snowflake: 2024/10~)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ja-JP" sz="1600"/>
              <a:t>Web開発エンジニア(DB層・</a:t>
            </a:r>
            <a:r>
              <a:rPr lang="ja-JP" sz="1600"/>
              <a:t>AP</a:t>
            </a:r>
            <a:r>
              <a:rPr lang="ja-JP" sz="1600"/>
              <a:t>層)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ja-JP" sz="1600"/>
              <a:t>データエンジニア(データ分析基盤構築)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ja-JP" sz="1600"/>
              <a:t>データサイエンティスト(機械学習モデル構築)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A1E2"/>
              </a:buClr>
              <a:buSzPts val="1600"/>
              <a:buChar char="●"/>
            </a:pPr>
            <a:r>
              <a:rPr lang="ja-JP"/>
              <a:t>Zenn: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ja-JP" sz="1600" u="sng">
                <a:solidFill>
                  <a:schemeClr val="hlink"/>
                </a:solidFill>
                <a:hlinkClick r:id="rId4"/>
              </a:rPr>
              <a:t>https://zenn.dev/kayamamoto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A1E2"/>
              </a:buClr>
              <a:buSzPts val="1600"/>
              <a:buChar char="●"/>
            </a:pPr>
            <a:r>
              <a:rPr lang="ja-JP"/>
              <a:t>X: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ja-JP" sz="1600" u="sng">
                <a:solidFill>
                  <a:schemeClr val="hlink"/>
                </a:solidFill>
                <a:hlinkClick r:id="rId5"/>
              </a:rPr>
              <a:t>https://x.com/kayamamoto_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 title="yamamoto101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5900" y="1375674"/>
            <a:ext cx="3219777" cy="321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10300" y="781829"/>
            <a:ext cx="52146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0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次世代データ分析基盤とは？</a:t>
            </a:r>
            <a:endParaRPr b="1" sz="30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/>
          <p:nvPr/>
        </p:nvSpPr>
        <p:spPr>
          <a:xfrm>
            <a:off x="212625" y="1456150"/>
            <a:ext cx="4267800" cy="345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 title="data_archite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57" y="2062271"/>
            <a:ext cx="4063150" cy="159876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212625" y="66675"/>
            <a:ext cx="8808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rgbClr val="FF0000"/>
                </a:solidFill>
              </a:rPr>
              <a:t>AI-Ready</a:t>
            </a:r>
            <a:r>
              <a:rPr lang="ja-JP"/>
              <a:t>なデータ分析基盤</a:t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192450" y="650950"/>
            <a:ext cx="87591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/>
              <a:t>AIによる高度なデータ分析や機械学習モデルの構築・運用を前提として設計されたデータ基盤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/>
              <a:t>⇒</a:t>
            </a:r>
            <a:r>
              <a:rPr lang="ja-JP" sz="1600" u="sng"/>
              <a:t>AIが理解しやすい状態にあるデータ基盤</a:t>
            </a:r>
            <a:endParaRPr sz="1600" u="sng"/>
          </a:p>
        </p:txBody>
      </p:sp>
      <p:sp>
        <p:nvSpPr>
          <p:cNvPr id="134" name="Google Shape;134;p24"/>
          <p:cNvSpPr/>
          <p:nvPr/>
        </p:nvSpPr>
        <p:spPr>
          <a:xfrm>
            <a:off x="4633425" y="1456150"/>
            <a:ext cx="4338300" cy="345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457200" y="1667525"/>
            <a:ext cx="664200" cy="241500"/>
          </a:xfrm>
          <a:prstGeom prst="rect">
            <a:avLst/>
          </a:prstGeom>
          <a:solidFill>
            <a:srgbClr val="2BB5E9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従来</a:t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4985825" y="1667525"/>
            <a:ext cx="795300" cy="241500"/>
          </a:xfrm>
          <a:prstGeom prst="rect">
            <a:avLst/>
          </a:prstGeom>
          <a:solidFill>
            <a:srgbClr val="2BB5E9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次世代</a:t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567025" y="3288100"/>
            <a:ext cx="1278300" cy="2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構造化データ</a:t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2932003" y="4444796"/>
            <a:ext cx="1151100" cy="2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データ人材</a:t>
            </a:r>
            <a:endParaRPr/>
          </a:p>
        </p:txBody>
      </p:sp>
      <p:pic>
        <p:nvPicPr>
          <p:cNvPr id="139" name="Google Shape;139;p24" title="next_architec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000" y="2017605"/>
            <a:ext cx="4063150" cy="159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 title="ai_shigoto_makaseru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7720" y="3408814"/>
            <a:ext cx="1443874" cy="11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title="job_it_dokat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6482" y="3584213"/>
            <a:ext cx="795300" cy="7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5077403" y="3499400"/>
            <a:ext cx="1658400" cy="7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構造化データ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半構造化データ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非構造化データ</a:t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7774563" y="4444800"/>
            <a:ext cx="910200" cy="2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AI ＆ 人</a:t>
            </a:r>
            <a:endParaRPr/>
          </a:p>
        </p:txBody>
      </p:sp>
      <p:pic>
        <p:nvPicPr>
          <p:cNvPr id="144" name="Google Shape;144;p24" title="job_it_dokat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9893" y="3584213"/>
            <a:ext cx="795300" cy="7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 title="job_it_dokat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4926" y="3584200"/>
            <a:ext cx="795300" cy="7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212625" y="66675"/>
            <a:ext cx="917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rgbClr val="FF0000"/>
                </a:solidFill>
              </a:rPr>
              <a:t>AI-Ready</a:t>
            </a:r>
            <a:r>
              <a:rPr lang="ja-JP"/>
              <a:t>なデータ分析基盤</a:t>
            </a:r>
            <a:r>
              <a:rPr lang="ja-JP"/>
              <a:t>構築の</a:t>
            </a:r>
            <a:r>
              <a:rPr lang="ja-JP"/>
              <a:t>ための課題</a:t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1008475" y="722950"/>
            <a:ext cx="2475000" cy="1045500"/>
          </a:xfrm>
          <a:prstGeom prst="cloudCallout">
            <a:avLst>
              <a:gd fmla="val 53104" name="adj1"/>
              <a:gd fmla="val 78570" name="adj2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非構造化データを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どう扱うか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810275" y="3129925"/>
            <a:ext cx="2328000" cy="1045500"/>
          </a:xfrm>
          <a:prstGeom prst="cloudCallout">
            <a:avLst>
              <a:gd fmla="val 61990" name="adj1"/>
              <a:gd fmla="val -59419" name="adj2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ドメイン知識を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どうするか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6219775" y="3321175"/>
            <a:ext cx="2196600" cy="1045500"/>
          </a:xfrm>
          <a:prstGeom prst="cloudCallout">
            <a:avLst>
              <a:gd fmla="val -63561" name="adj1"/>
              <a:gd fmla="val -65681" name="adj2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データ人材不足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6069625" y="722950"/>
            <a:ext cx="1856700" cy="1045500"/>
          </a:xfrm>
          <a:prstGeom prst="cloudCallout">
            <a:avLst>
              <a:gd fmla="val -49068" name="adj1"/>
              <a:gd fmla="val 58977" name="adj2"/>
            </a:avLst>
          </a:prstGeom>
          <a:solidFill>
            <a:schemeClr val="lt2"/>
          </a:solidFill>
          <a:ln cap="flat" cmpd="sng" w="9525">
            <a:solidFill>
              <a:srgbClr val="2BB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データの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M PLUS 1p"/>
                <a:ea typeface="M PLUS 1p"/>
                <a:cs typeface="M PLUS 1p"/>
                <a:sym typeface="M PLUS 1p"/>
              </a:rPr>
              <a:t>サイロ化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55" name="Google Shape;155;p25" title="kaisya_komaru_ma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350" y="1426000"/>
            <a:ext cx="2475050" cy="24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/>
        </p:nvSpPr>
        <p:spPr>
          <a:xfrm>
            <a:off x="-809" y="692956"/>
            <a:ext cx="49704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6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Cortex AIとは？</a:t>
            </a:r>
            <a:endParaRPr b="1" sz="36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アシスト標準KKA7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nowflake 2022">
  <a:themeElements>
    <a:clrScheme name="Snowflake 2018">
      <a:dk1>
        <a:srgbClr val="262626"/>
      </a:dk1>
      <a:lt1>
        <a:srgbClr val="FFFFFF"/>
      </a:lt1>
      <a:dk2>
        <a:srgbClr val="11567F"/>
      </a:dk2>
      <a:lt2>
        <a:srgbClr val="FFFFFF"/>
      </a:lt2>
      <a:accent1>
        <a:srgbClr val="29B5E8"/>
      </a:accent1>
      <a:accent2>
        <a:srgbClr val="11567F"/>
      </a:accent2>
      <a:accent3>
        <a:srgbClr val="71D3DC"/>
      </a:accent3>
      <a:accent4>
        <a:srgbClr val="FF9F36"/>
      </a:accent4>
      <a:accent5>
        <a:srgbClr val="7D44CF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